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9" r:id="rId2"/>
    <p:sldId id="279" r:id="rId3"/>
    <p:sldId id="291" r:id="rId4"/>
    <p:sldId id="297" r:id="rId5"/>
    <p:sldId id="298" r:id="rId6"/>
    <p:sldId id="295" r:id="rId7"/>
    <p:sldId id="296" r:id="rId8"/>
    <p:sldId id="303" r:id="rId9"/>
    <p:sldId id="273" r:id="rId10"/>
    <p:sldId id="268" r:id="rId11"/>
    <p:sldId id="263" r:id="rId12"/>
    <p:sldId id="262" r:id="rId13"/>
    <p:sldId id="261" r:id="rId14"/>
    <p:sldId id="306" r:id="rId15"/>
    <p:sldId id="299" r:id="rId16"/>
    <p:sldId id="305" r:id="rId17"/>
    <p:sldId id="304" r:id="rId18"/>
    <p:sldId id="30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A9A9"/>
    <a:srgbClr val="404040"/>
    <a:srgbClr val="495A5C"/>
    <a:srgbClr val="3A7A7A"/>
    <a:srgbClr val="7F9D63"/>
    <a:srgbClr val="3B4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 autoAdjust="0"/>
    <p:restoredTop sz="94660"/>
  </p:normalViewPr>
  <p:slideViewPr>
    <p:cSldViewPr snapToGrid="0">
      <p:cViewPr varScale="1">
        <p:scale>
          <a:sx n="80" d="100"/>
          <a:sy n="80" d="100"/>
        </p:scale>
        <p:origin x="212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0DA80-4F5D-4842-AA2F-9F4D3D240715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98C6D5-F452-439A-8FF9-322ADF15F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59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3A5197B2-1C0C-1AB7-03B6-912DAFF1E96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055153" y="4801643"/>
            <a:ext cx="1650990" cy="1650990"/>
          </a:xfrm>
          <a:custGeom>
            <a:avLst/>
            <a:gdLst>
              <a:gd name="connsiteX0" fmla="*/ 825495 w 1650990"/>
              <a:gd name="connsiteY0" fmla="*/ 0 h 1650990"/>
              <a:gd name="connsiteX1" fmla="*/ 1650990 w 1650990"/>
              <a:gd name="connsiteY1" fmla="*/ 825495 h 1650990"/>
              <a:gd name="connsiteX2" fmla="*/ 825495 w 1650990"/>
              <a:gd name="connsiteY2" fmla="*/ 1650990 h 1650990"/>
              <a:gd name="connsiteX3" fmla="*/ 0 w 1650990"/>
              <a:gd name="connsiteY3" fmla="*/ 825495 h 1650990"/>
              <a:gd name="connsiteX4" fmla="*/ 825495 w 1650990"/>
              <a:gd name="connsiteY4" fmla="*/ 0 h 1650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0990" h="1650990">
                <a:moveTo>
                  <a:pt x="825495" y="0"/>
                </a:moveTo>
                <a:cubicBezTo>
                  <a:pt x="1281403" y="0"/>
                  <a:pt x="1650990" y="369587"/>
                  <a:pt x="1650990" y="825495"/>
                </a:cubicBezTo>
                <a:cubicBezTo>
                  <a:pt x="1650990" y="1281403"/>
                  <a:pt x="1281403" y="1650990"/>
                  <a:pt x="825495" y="1650990"/>
                </a:cubicBezTo>
                <a:cubicBezTo>
                  <a:pt x="369587" y="1650990"/>
                  <a:pt x="0" y="1281403"/>
                  <a:pt x="0" y="825495"/>
                </a:cubicBezTo>
                <a:cubicBezTo>
                  <a:pt x="0" y="369587"/>
                  <a:pt x="369587" y="0"/>
                  <a:pt x="82549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8FD5CC7A-C11A-0068-4372-5E1F5F2B0A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4059" y="4256597"/>
            <a:ext cx="1650990" cy="1650990"/>
          </a:xfrm>
          <a:custGeom>
            <a:avLst/>
            <a:gdLst>
              <a:gd name="connsiteX0" fmla="*/ 825495 w 1650990"/>
              <a:gd name="connsiteY0" fmla="*/ 0 h 1650990"/>
              <a:gd name="connsiteX1" fmla="*/ 1650990 w 1650990"/>
              <a:gd name="connsiteY1" fmla="*/ 825495 h 1650990"/>
              <a:gd name="connsiteX2" fmla="*/ 825495 w 1650990"/>
              <a:gd name="connsiteY2" fmla="*/ 1650990 h 1650990"/>
              <a:gd name="connsiteX3" fmla="*/ 0 w 1650990"/>
              <a:gd name="connsiteY3" fmla="*/ 825495 h 1650990"/>
              <a:gd name="connsiteX4" fmla="*/ 825495 w 1650990"/>
              <a:gd name="connsiteY4" fmla="*/ 0 h 1650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0990" h="1650990">
                <a:moveTo>
                  <a:pt x="825495" y="0"/>
                </a:moveTo>
                <a:cubicBezTo>
                  <a:pt x="1281403" y="0"/>
                  <a:pt x="1650990" y="369587"/>
                  <a:pt x="1650990" y="825495"/>
                </a:cubicBezTo>
                <a:cubicBezTo>
                  <a:pt x="1650990" y="1281403"/>
                  <a:pt x="1281403" y="1650990"/>
                  <a:pt x="825495" y="1650990"/>
                </a:cubicBezTo>
                <a:cubicBezTo>
                  <a:pt x="369587" y="1650990"/>
                  <a:pt x="0" y="1281403"/>
                  <a:pt x="0" y="825495"/>
                </a:cubicBezTo>
                <a:cubicBezTo>
                  <a:pt x="0" y="369587"/>
                  <a:pt x="369587" y="0"/>
                  <a:pt x="82549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1906566-EEB1-BE63-48E9-6AB562675E3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538323"/>
            <a:ext cx="3959154" cy="3959154"/>
          </a:xfrm>
          <a:custGeom>
            <a:avLst/>
            <a:gdLst>
              <a:gd name="connsiteX0" fmla="*/ 1979577 w 3959154"/>
              <a:gd name="connsiteY0" fmla="*/ 0 h 3959154"/>
              <a:gd name="connsiteX1" fmla="*/ 3959154 w 3959154"/>
              <a:gd name="connsiteY1" fmla="*/ 1979577 h 3959154"/>
              <a:gd name="connsiteX2" fmla="*/ 1979577 w 3959154"/>
              <a:gd name="connsiteY2" fmla="*/ 3959154 h 3959154"/>
              <a:gd name="connsiteX3" fmla="*/ 0 w 3959154"/>
              <a:gd name="connsiteY3" fmla="*/ 1979577 h 3959154"/>
              <a:gd name="connsiteX4" fmla="*/ 1979577 w 3959154"/>
              <a:gd name="connsiteY4" fmla="*/ 0 h 3959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9154" h="3959154">
                <a:moveTo>
                  <a:pt x="1979577" y="0"/>
                </a:moveTo>
                <a:cubicBezTo>
                  <a:pt x="3072867" y="0"/>
                  <a:pt x="3959154" y="886287"/>
                  <a:pt x="3959154" y="1979577"/>
                </a:cubicBezTo>
                <a:cubicBezTo>
                  <a:pt x="3959154" y="3072867"/>
                  <a:pt x="3072867" y="3959154"/>
                  <a:pt x="1979577" y="3959154"/>
                </a:cubicBezTo>
                <a:cubicBezTo>
                  <a:pt x="886287" y="3959154"/>
                  <a:pt x="0" y="3072867"/>
                  <a:pt x="0" y="1979577"/>
                </a:cubicBezTo>
                <a:cubicBezTo>
                  <a:pt x="0" y="886287"/>
                  <a:pt x="886287" y="0"/>
                  <a:pt x="19795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58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FB50E-81F6-C4EC-26F0-E204D70BC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5D6359-1874-3CEF-764D-1D54994A57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68BF2-5EDB-4F2D-3AC3-665661705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BAC9-8CF4-475A-8452-B951A43C5B23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81B2B-B138-A230-F6D1-01D2B1F01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D13A8-2F2A-621E-B3AF-90E0978E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1F11-144B-45A5-90A8-72B9608F5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184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C3ABAA-8739-2985-7983-8B50C998F0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8DEF08-19A4-7533-FA82-C8C68BD3C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1210E-5B25-9946-7149-C994CAA83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BAC9-8CF4-475A-8452-B951A43C5B23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26C0B-E06B-6222-75A6-50BDF0E53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A0933-1339-072E-2A9E-BBA90B653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1F11-144B-45A5-90A8-72B9608F5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31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5056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132C4-D1A6-C295-1F59-55734DE33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9802F-5F8C-C25D-7FE2-012A59102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AA9C3-7D06-5BB5-08DB-F254AE81C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BAC9-8CF4-475A-8452-B951A43C5B23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12F9C-833E-E83F-630E-DFB5001ED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2182C-7EE0-89C4-7C43-755432C27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1F11-144B-45A5-90A8-72B9608F5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428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E779A-6219-3DA4-E304-1BB49496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1995A-333D-E96B-FCA1-122D4B962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4F12E8-2862-586A-2893-B9D7CCDCE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08777-2190-2D73-F867-AF14D858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BAC9-8CF4-475A-8452-B951A43C5B23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24E0BD-CEB4-6B52-E6EA-16783C37A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3E4FA-B864-FB4D-96D3-3A807A8F0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1F11-144B-45A5-90A8-72B9608F5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25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0B901-FDC4-CD81-D9EF-97FA0E8A0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F3E57-D7FB-AE03-1BEE-89888CD9B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6327CF-54DC-3A8E-4EB6-8F798E7A6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F577D4-22ED-9498-2DB3-768526685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7CA98-6517-4227-6A89-3BE8DE5B1C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3C3BBA-9111-ABE2-134E-453BB31D1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BAC9-8CF4-475A-8452-B951A43C5B23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B72ED9-B73A-0064-0B83-3C307EF68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322370-E52C-7579-E78B-B60BF499B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1F11-144B-45A5-90A8-72B9608F5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891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466B3-88C6-5143-9F12-8ADD44BEB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7F951B-3EC6-D337-1C4D-F8394E299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BAC9-8CF4-475A-8452-B951A43C5B23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1D59EA-28B2-C64F-9FB2-CEF7E2F03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B5C2A4-0EDA-70D9-1782-8DEBE404F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1F11-144B-45A5-90A8-72B9608F5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8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6EF771-080F-DA61-C91D-BA4DD130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BAC9-8CF4-475A-8452-B951A43C5B23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DCECBF-1F0E-DE04-3B5C-5AF08BC51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67FD69-6EEF-6669-799A-D6BF51826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1F11-144B-45A5-90A8-72B9608F5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800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62B6F90-5AD7-54F3-387C-D9402812F4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950765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4886A18-7760-C850-681E-9CBBF8A685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66003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8E504AD-824B-6E1B-5BFC-C60A0323D1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181241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B7D101B5-DB8E-B851-7495-16C5CC7F78A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35527" y="1894901"/>
            <a:ext cx="1905919" cy="2093204"/>
          </a:xfrm>
          <a:custGeom>
            <a:avLst/>
            <a:gdLst>
              <a:gd name="connsiteX0" fmla="*/ 60399 w 1905919"/>
              <a:gd name="connsiteY0" fmla="*/ 0 h 2093204"/>
              <a:gd name="connsiteX1" fmla="*/ 1845520 w 1905919"/>
              <a:gd name="connsiteY1" fmla="*/ 0 h 2093204"/>
              <a:gd name="connsiteX2" fmla="*/ 1905919 w 1905919"/>
              <a:gd name="connsiteY2" fmla="*/ 60399 h 2093204"/>
              <a:gd name="connsiteX3" fmla="*/ 1905919 w 1905919"/>
              <a:gd name="connsiteY3" fmla="*/ 2032805 h 2093204"/>
              <a:gd name="connsiteX4" fmla="*/ 1845520 w 1905919"/>
              <a:gd name="connsiteY4" fmla="*/ 2093204 h 2093204"/>
              <a:gd name="connsiteX5" fmla="*/ 60399 w 1905919"/>
              <a:gd name="connsiteY5" fmla="*/ 2093204 h 2093204"/>
              <a:gd name="connsiteX6" fmla="*/ 0 w 1905919"/>
              <a:gd name="connsiteY6" fmla="*/ 2032805 h 2093204"/>
              <a:gd name="connsiteX7" fmla="*/ 0 w 1905919"/>
              <a:gd name="connsiteY7" fmla="*/ 60399 h 2093204"/>
              <a:gd name="connsiteX8" fmla="*/ 60399 w 1905919"/>
              <a:gd name="connsiteY8" fmla="*/ 0 h 20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5919" h="2093204">
                <a:moveTo>
                  <a:pt x="60399" y="0"/>
                </a:moveTo>
                <a:lnTo>
                  <a:pt x="1845520" y="0"/>
                </a:lnTo>
                <a:cubicBezTo>
                  <a:pt x="1878877" y="0"/>
                  <a:pt x="1905919" y="27042"/>
                  <a:pt x="1905919" y="60399"/>
                </a:cubicBezTo>
                <a:lnTo>
                  <a:pt x="1905919" y="2032805"/>
                </a:lnTo>
                <a:cubicBezTo>
                  <a:pt x="1905919" y="2066162"/>
                  <a:pt x="1878877" y="2093204"/>
                  <a:pt x="1845520" y="2093204"/>
                </a:cubicBezTo>
                <a:lnTo>
                  <a:pt x="60399" y="2093204"/>
                </a:lnTo>
                <a:cubicBezTo>
                  <a:pt x="27042" y="2093204"/>
                  <a:pt x="0" y="2066162"/>
                  <a:pt x="0" y="2032805"/>
                </a:cubicBezTo>
                <a:lnTo>
                  <a:pt x="0" y="60399"/>
                </a:lnTo>
                <a:cubicBezTo>
                  <a:pt x="0" y="27042"/>
                  <a:pt x="27042" y="0"/>
                  <a:pt x="60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7907124-640C-6B92-7A9F-CF48C33C92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1" y="1233889"/>
            <a:ext cx="2530207" cy="3415229"/>
          </a:xfrm>
          <a:custGeom>
            <a:avLst/>
            <a:gdLst>
              <a:gd name="connsiteX0" fmla="*/ 80182 w 2530207"/>
              <a:gd name="connsiteY0" fmla="*/ 0 h 3415229"/>
              <a:gd name="connsiteX1" fmla="*/ 2450025 w 2530207"/>
              <a:gd name="connsiteY1" fmla="*/ 0 h 3415229"/>
              <a:gd name="connsiteX2" fmla="*/ 2530207 w 2530207"/>
              <a:gd name="connsiteY2" fmla="*/ 80182 h 3415229"/>
              <a:gd name="connsiteX3" fmla="*/ 2530207 w 2530207"/>
              <a:gd name="connsiteY3" fmla="*/ 3335047 h 3415229"/>
              <a:gd name="connsiteX4" fmla="*/ 2450025 w 2530207"/>
              <a:gd name="connsiteY4" fmla="*/ 3415229 h 3415229"/>
              <a:gd name="connsiteX5" fmla="*/ 80182 w 2530207"/>
              <a:gd name="connsiteY5" fmla="*/ 3415229 h 3415229"/>
              <a:gd name="connsiteX6" fmla="*/ 0 w 2530207"/>
              <a:gd name="connsiteY6" fmla="*/ 3335047 h 3415229"/>
              <a:gd name="connsiteX7" fmla="*/ 0 w 2530207"/>
              <a:gd name="connsiteY7" fmla="*/ 80182 h 3415229"/>
              <a:gd name="connsiteX8" fmla="*/ 80182 w 2530207"/>
              <a:gd name="connsiteY8" fmla="*/ 0 h 3415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30207" h="3415229">
                <a:moveTo>
                  <a:pt x="80182" y="0"/>
                </a:moveTo>
                <a:lnTo>
                  <a:pt x="2450025" y="0"/>
                </a:lnTo>
                <a:cubicBezTo>
                  <a:pt x="2494308" y="0"/>
                  <a:pt x="2530207" y="35899"/>
                  <a:pt x="2530207" y="80182"/>
                </a:cubicBezTo>
                <a:lnTo>
                  <a:pt x="2530207" y="3335047"/>
                </a:lnTo>
                <a:cubicBezTo>
                  <a:pt x="2530207" y="3379330"/>
                  <a:pt x="2494308" y="3415229"/>
                  <a:pt x="2450025" y="3415229"/>
                </a:cubicBezTo>
                <a:lnTo>
                  <a:pt x="80182" y="3415229"/>
                </a:lnTo>
                <a:cubicBezTo>
                  <a:pt x="35899" y="3415229"/>
                  <a:pt x="0" y="3379330"/>
                  <a:pt x="0" y="3335047"/>
                </a:cubicBezTo>
                <a:lnTo>
                  <a:pt x="0" y="80182"/>
                </a:lnTo>
                <a:cubicBezTo>
                  <a:pt x="0" y="35899"/>
                  <a:pt x="35899" y="0"/>
                  <a:pt x="8018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66700" dist="139700" dir="8100000" algn="tr" rotWithShape="0">
              <a:prstClr val="black">
                <a:alpha val="4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6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22B90-5A66-7ED4-F6E7-00BE2BBF6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395DD3-505C-9053-085E-826623C5C2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86B633-D9DC-A31C-0358-94B956C09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065B5E-A44D-97A1-26AB-E66E5CB5C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BAC9-8CF4-475A-8452-B951A43C5B23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8C99CD-8484-D31A-4400-735AE9569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C79B71-A653-FA1C-4640-6A8C71AB9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1F11-144B-45A5-90A8-72B9608F5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47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37C850-6001-FC66-F37C-114D1705E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BE204-3DC6-1C61-2C95-7450829E1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19B39-6D28-7DEF-F581-1C4F0481D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0BAC9-8CF4-475A-8452-B951A43C5B23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E1C15-9996-C739-3E62-D65FDC3719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E44C4-0AD4-5108-B7F0-FB38F9998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F1F11-144B-45A5-90A8-72B9608F5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19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" Target="slide11.xml"/><Relationship Id="rId7" Type="http://schemas.openxmlformats.org/officeDocument/2006/relationships/image" Target="../media/image12.jpeg"/><Relationship Id="rId2" Type="http://schemas.openxmlformats.org/officeDocument/2006/relationships/slide" Target="slide1.xml"/><Relationship Id="rId1" Type="http://schemas.openxmlformats.org/officeDocument/2006/relationships/slideLayout" Target="../slideLayouts/slideLayout8.xml"/><Relationship Id="rId6" Type="http://schemas.openxmlformats.org/officeDocument/2006/relationships/slide" Target="slide9.xml"/><Relationship Id="rId5" Type="http://schemas.openxmlformats.org/officeDocument/2006/relationships/slide" Target="slide13.xml"/><Relationship Id="rId10" Type="http://schemas.openxmlformats.org/officeDocument/2006/relationships/image" Target="../media/image15.png"/><Relationship Id="rId4" Type="http://schemas.openxmlformats.org/officeDocument/2006/relationships/slide" Target="slide12.xml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7" Type="http://schemas.openxmlformats.org/officeDocument/2006/relationships/image" Target="../media/image15.png"/><Relationship Id="rId2" Type="http://schemas.openxmlformats.org/officeDocument/2006/relationships/slide" Target="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" Target="slide13.xml"/><Relationship Id="rId7" Type="http://schemas.openxmlformats.org/officeDocument/2006/relationships/image" Target="../media/image17.png"/><Relationship Id="rId2" Type="http://schemas.openxmlformats.org/officeDocument/2006/relationships/slide" Target="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jpeg"/><Relationship Id="rId5" Type="http://schemas.openxmlformats.org/officeDocument/2006/relationships/image" Target="../media/image16.png"/><Relationship Id="rId4" Type="http://schemas.openxmlformats.org/officeDocument/2006/relationships/slide" Target="slide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" Target="slide12.xml"/><Relationship Id="rId7" Type="http://schemas.openxmlformats.org/officeDocument/2006/relationships/image" Target="../media/image12.jpeg"/><Relationship Id="rId2" Type="http://schemas.openxmlformats.org/officeDocument/2006/relationships/slide" Target="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slide" Target="slide7.xml"/><Relationship Id="rId4" Type="http://schemas.openxmlformats.org/officeDocument/2006/relationships/slide" Target="slide13.xml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171657F-7DA6-D7DC-C37C-F93F319ED9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480305-6823-A7DD-3BB1-847A184AB6BC}"/>
              </a:ext>
            </a:extLst>
          </p:cNvPr>
          <p:cNvSpPr txBox="1"/>
          <p:nvPr/>
        </p:nvSpPr>
        <p:spPr>
          <a:xfrm>
            <a:off x="9028253" y="3981447"/>
            <a:ext cx="280851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endParaRPr lang="ar-SA" sz="32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 rtl="1"/>
            <a:r>
              <a:rPr lang="ar-SA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فراس المقحم</a:t>
            </a:r>
          </a:p>
          <a:p>
            <a:pPr algn="r" rtl="1"/>
            <a:r>
              <a:rPr lang="ar-SA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أسامة الحربي</a:t>
            </a:r>
          </a:p>
          <a:p>
            <a:pPr algn="r" rtl="1"/>
            <a:r>
              <a:rPr lang="ar-SA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مصعب الصبحي</a:t>
            </a:r>
          </a:p>
          <a:p>
            <a:pPr algn="r" rtl="1"/>
            <a:r>
              <a:rPr lang="ar-SA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موسى العبيد</a:t>
            </a:r>
            <a:endParaRPr lang="en-US" sz="32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083E606-967F-210B-A2E5-0A2887266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08" y="4237229"/>
            <a:ext cx="1950807" cy="1950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B297F70-C13D-35F8-08BA-AFD6C65564E8}"/>
              </a:ext>
            </a:extLst>
          </p:cNvPr>
          <p:cNvSpPr txBox="1"/>
          <p:nvPr/>
        </p:nvSpPr>
        <p:spPr>
          <a:xfrm>
            <a:off x="9448772" y="3882963"/>
            <a:ext cx="2387996" cy="584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ar-SA" sz="320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أعضاء الفريق :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E3CE4B68-DC1A-4B6F-EB58-F6D8F3984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08" y="171933"/>
            <a:ext cx="2054459" cy="1374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أكاديمية طويق">
            <a:extLst>
              <a:ext uri="{FF2B5EF4-FFF2-40B4-BE49-F238E27FC236}">
                <a16:creationId xmlns:a16="http://schemas.microsoft.com/office/drawing/2014/main" id="{9A14B9B9-4E0E-1CDC-3914-8089C0FEDD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40"/>
          <a:stretch/>
        </p:blipFill>
        <p:spPr bwMode="auto">
          <a:xfrm>
            <a:off x="9448772" y="-281609"/>
            <a:ext cx="2743228" cy="2096318"/>
          </a:xfrm>
          <a:prstGeom prst="rect">
            <a:avLst/>
          </a:prstGeom>
          <a:noFill/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1CEC903-4A28-E620-E6AC-1C11A49AB0BD}"/>
              </a:ext>
            </a:extLst>
          </p:cNvPr>
          <p:cNvSpPr txBox="1"/>
          <p:nvPr/>
        </p:nvSpPr>
        <p:spPr>
          <a:xfrm>
            <a:off x="4035507" y="2875002"/>
            <a:ext cx="4120986" cy="1107996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/>
            <a:r>
              <a:rPr lang="ar-SA" sz="6600" b="0" i="0" dirty="0">
                <a:solidFill>
                  <a:schemeClr val="bg1"/>
                </a:solidFill>
                <a:effectLst/>
                <a:latin typeface="inherit"/>
              </a:rPr>
              <a:t>أُنس الرياض</a:t>
            </a:r>
          </a:p>
        </p:txBody>
      </p:sp>
    </p:spTree>
    <p:extLst>
      <p:ext uri="{BB962C8B-B14F-4D97-AF65-F5344CB8AC3E}">
        <p14:creationId xmlns:p14="http://schemas.microsoft.com/office/powerpoint/2010/main" val="429064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E66079-BDD3-3F58-8893-D260865678E4}"/>
              </a:ext>
            </a:extLst>
          </p:cNvPr>
          <p:cNvSpPr/>
          <p:nvPr/>
        </p:nvSpPr>
        <p:spPr>
          <a:xfrm>
            <a:off x="8164" y="16655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2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4" y="675249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Oval 88">
            <a:hlinkClick r:id="rId3" action="ppaction://hlinksldjump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5635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hlinkClick r:id="rId4" action="ppaction://hlinksldjump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340101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hlinkClick r:id="rId5" action="ppaction://hlinksldjump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23844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hlinkClick r:id="rId6" action="ppaction://hlinksldjump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8" name="Picture 24">
            <a:extLst>
              <a:ext uri="{FF2B5EF4-FFF2-40B4-BE49-F238E27FC236}">
                <a16:creationId xmlns:a16="http://schemas.microsoft.com/office/drawing/2014/main" id="{C302CDA6-1C70-AE90-A39F-5497A3D15690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8" b="1106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9312D0C2-C886-F157-AE94-DDD8C275BC46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6" r="447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44EFFD59-1EA3-9B6D-9B18-F8BC69F2F69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9"/>
          <a:srcRect t="3762" b="3762"/>
          <a:stretch/>
        </p:blipFill>
        <p:spPr/>
      </p:pic>
      <p:pic>
        <p:nvPicPr>
          <p:cNvPr id="51" name="Picture Placeholder 50">
            <a:extLst>
              <a:ext uri="{FF2B5EF4-FFF2-40B4-BE49-F238E27FC236}">
                <a16:creationId xmlns:a16="http://schemas.microsoft.com/office/drawing/2014/main" id="{8DE96009-1FFC-1A52-8B2D-821D7BCC7D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10"/>
          <a:srcRect t="127" b="127"/>
          <a:stretch/>
        </p:blipFill>
        <p:spPr/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DE13F6-1BBA-9B70-3E05-8BB1D1B7C002}"/>
              </a:ext>
            </a:extLst>
          </p:cNvPr>
          <p:cNvSpPr txBox="1"/>
          <p:nvPr/>
        </p:nvSpPr>
        <p:spPr>
          <a:xfrm>
            <a:off x="5613722" y="416689"/>
            <a:ext cx="1782501" cy="631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4473AA-F6E7-A400-4AC9-0417816284D3}"/>
              </a:ext>
            </a:extLst>
          </p:cNvPr>
          <p:cNvSpPr txBox="1"/>
          <p:nvPr/>
        </p:nvSpPr>
        <p:spPr>
          <a:xfrm>
            <a:off x="1621007" y="1385145"/>
            <a:ext cx="3093227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4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A9A9A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موقع زاد</a:t>
            </a:r>
            <a:endParaRPr lang="en-US" sz="48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A9A9A9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ea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FCC66C-0BF8-20DA-A273-780A0B394353}"/>
              </a:ext>
            </a:extLst>
          </p:cNvPr>
          <p:cNvSpPr txBox="1"/>
          <p:nvPr/>
        </p:nvSpPr>
        <p:spPr>
          <a:xfrm>
            <a:off x="1621008" y="2371920"/>
            <a:ext cx="3093231" cy="64633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softEdge rad="63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IN Next LT Arabic"/>
              </a:rPr>
              <a:t>عدد الحدائق</a:t>
            </a:r>
          </a:p>
          <a:p>
            <a:pPr algn="ctr"/>
            <a:r>
              <a:rPr lang="ar-SA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IN Next LT Arabic"/>
              </a:rPr>
              <a:t>وعدد المدارس وغيرها .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456184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6E508AF-77C6-57DC-A53E-EE1B0F8B0470}"/>
              </a:ext>
            </a:extLst>
          </p:cNvPr>
          <p:cNvSpPr/>
          <p:nvPr/>
        </p:nvSpPr>
        <p:spPr>
          <a:xfrm>
            <a:off x="0" y="-1034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2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91223" y="1993423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Oval 88">
            <a:hlinkClick r:id="rId3" action="ppaction://hlinksldjump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88590" y="753613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Oval 89">
            <a:hlinkClick r:id="" action="ppaction://noaction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42796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6777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4F43C8BF-178E-6439-2252-B8D6A103F6AD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00" b="1110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C750E168-7250-A2C4-8E60-AC6AF2BB78AE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65" r="1296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DB62996-D1B5-4362-FEDE-CF4682E1489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6"/>
          <a:srcRect t="3723" b="3723"/>
          <a:stretch/>
        </p:blipFill>
        <p:spPr/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F5251BDC-4289-A652-814C-B959F744FDE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/>
          <a:srcRect t="9426" b="9426"/>
          <a:stretch/>
        </p:blipFill>
        <p:spPr/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C1652DA-55BA-4A25-6471-58CADAA061EB}"/>
              </a:ext>
            </a:extLst>
          </p:cNvPr>
          <p:cNvSpPr txBox="1"/>
          <p:nvPr/>
        </p:nvSpPr>
        <p:spPr>
          <a:xfrm>
            <a:off x="1621007" y="1385145"/>
            <a:ext cx="3093227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4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A9A9A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خرائط قوقل</a:t>
            </a:r>
            <a:endParaRPr lang="en-US" sz="48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A9A9A9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ea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286D350-54EA-876F-A1CD-BC1226FA80F4}"/>
              </a:ext>
            </a:extLst>
          </p:cNvPr>
          <p:cNvSpPr txBox="1"/>
          <p:nvPr/>
        </p:nvSpPr>
        <p:spPr>
          <a:xfrm>
            <a:off x="1621008" y="2371920"/>
            <a:ext cx="3093231" cy="9233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softEdge rad="63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IN Next LT Arabic"/>
              </a:rPr>
              <a:t>عدد المطاعم والمقاهي</a:t>
            </a:r>
          </a:p>
          <a:p>
            <a:pPr algn="ctr"/>
            <a:r>
              <a:rPr lang="ar-SA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IN Next LT Arabic"/>
              </a:rPr>
              <a:t>محطات الميترو </a:t>
            </a:r>
          </a:p>
          <a:p>
            <a:pPr algn="ctr"/>
            <a:r>
              <a:rPr lang="ar-SA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IN Next LT Arabic"/>
              </a:rPr>
              <a:t>محطات الحافلات</a:t>
            </a:r>
          </a:p>
        </p:txBody>
      </p:sp>
    </p:spTree>
    <p:extLst>
      <p:ext uri="{BB962C8B-B14F-4D97-AF65-F5344CB8AC3E}">
        <p14:creationId xmlns:p14="http://schemas.microsoft.com/office/powerpoint/2010/main" val="990917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5B4DA4-0621-7F0B-EA49-DA62C86D80F9}"/>
              </a:ext>
            </a:extLst>
          </p:cNvPr>
          <p:cNvSpPr/>
          <p:nvPr/>
        </p:nvSpPr>
        <p:spPr>
          <a:xfrm>
            <a:off x="0" y="-17362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2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3" y="3293535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Oval 88">
            <a:hlinkClick r:id="rId3" action="ppaction://hlinksldjump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83875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hlinkClick r:id="rId4" action="ppaction://hlinksldjump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874215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hlinkClick r:id="" action="ppaction://noaction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1500" y="4697928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C908FD49-91F5-A9FA-85E6-298F07E533FC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9" r="4439"/>
          <a:stretch>
            <a:fillRect/>
          </a:stretch>
        </p:blipFill>
        <p:spPr bwMode="auto">
          <a:xfrm>
            <a:off x="10950575" y="1895475"/>
            <a:ext cx="1906588" cy="20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5770CA3A-2844-44BE-A918-DA6F19AD550C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8" b="1106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E85A1EA-8854-A854-1300-E7B3AF3BFB3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7"/>
          <a:srcRect t="4278" b="4278"/>
          <a:stretch/>
        </p:blipFill>
        <p:spPr/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416E2D27-8C1C-39C1-6A28-E690C49BDEB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8"/>
          <a:srcRect t="9426" b="9426"/>
          <a:stretch/>
        </p:blipFill>
        <p:spPr/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7638F45-82CE-0E6C-DE66-AC0E2DD41889}"/>
              </a:ext>
            </a:extLst>
          </p:cNvPr>
          <p:cNvSpPr txBox="1"/>
          <p:nvPr/>
        </p:nvSpPr>
        <p:spPr>
          <a:xfrm>
            <a:off x="1066803" y="1385145"/>
            <a:ext cx="4591046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4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A9A9A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الهيئة العامة للإحصاء</a:t>
            </a:r>
            <a:endParaRPr lang="en-US" sz="48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A9A9A9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ea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621DF2-9E19-4E24-7F49-EF578A9074C7}"/>
              </a:ext>
            </a:extLst>
          </p:cNvPr>
          <p:cNvSpPr txBox="1"/>
          <p:nvPr/>
        </p:nvSpPr>
        <p:spPr>
          <a:xfrm>
            <a:off x="1450554" y="2380084"/>
            <a:ext cx="4036835" cy="64633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softEdge rad="63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IN Next LT Arabic"/>
              </a:rPr>
              <a:t>معرفة اعداد السكان من ذكور واناث ومعدل الاعمار في كل حي</a:t>
            </a:r>
          </a:p>
        </p:txBody>
      </p:sp>
    </p:spTree>
    <p:extLst>
      <p:ext uri="{BB962C8B-B14F-4D97-AF65-F5344CB8AC3E}">
        <p14:creationId xmlns:p14="http://schemas.microsoft.com/office/powerpoint/2010/main" val="3674986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8F24E35-46BF-EB64-A150-EEB447AD9CE0}"/>
              </a:ext>
            </a:extLst>
          </p:cNvPr>
          <p:cNvSpPr/>
          <p:nvPr/>
        </p:nvSpPr>
        <p:spPr>
          <a:xfrm>
            <a:off x="0" y="-1034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FAE8058-7E8D-E7E9-5DC8-351C3A19E058}"/>
              </a:ext>
            </a:extLst>
          </p:cNvPr>
          <p:cNvCxnSpPr/>
          <p:nvPr/>
        </p:nvCxnSpPr>
        <p:spPr>
          <a:xfrm>
            <a:off x="660400" y="874215"/>
            <a:ext cx="0" cy="5181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hlinkClick r:id="rId2" action="ppaction://hlinksldjump"/>
            <a:extLst>
              <a:ext uri="{FF2B5EF4-FFF2-40B4-BE49-F238E27FC236}">
                <a16:creationId xmlns:a16="http://schemas.microsoft.com/office/drawing/2014/main" id="{49D48CE7-7D8E-CCEF-02DA-8375B3FF4BDF}"/>
              </a:ext>
            </a:extLst>
          </p:cNvPr>
          <p:cNvSpPr/>
          <p:nvPr/>
        </p:nvSpPr>
        <p:spPr>
          <a:xfrm>
            <a:off x="474133" y="4480968"/>
            <a:ext cx="372532" cy="3725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Oval 88">
            <a:hlinkClick r:id="rId3" action="ppaction://hlinksldjump"/>
            <a:extLst>
              <a:ext uri="{FF2B5EF4-FFF2-40B4-BE49-F238E27FC236}">
                <a16:creationId xmlns:a16="http://schemas.microsoft.com/office/drawing/2014/main" id="{819310AF-4F33-228C-AA10-86FA5C14EF07}"/>
              </a:ext>
            </a:extLst>
          </p:cNvPr>
          <p:cNvSpPr/>
          <p:nvPr/>
        </p:nvSpPr>
        <p:spPr>
          <a:xfrm>
            <a:off x="571500" y="2017199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hlinkClick r:id="rId4" action="ppaction://hlinksldjump"/>
            <a:extLst>
              <a:ext uri="{FF2B5EF4-FFF2-40B4-BE49-F238E27FC236}">
                <a16:creationId xmlns:a16="http://schemas.microsoft.com/office/drawing/2014/main" id="{10D3A0AE-A99A-A861-BF8F-874C2D5D9C10}"/>
              </a:ext>
            </a:extLst>
          </p:cNvPr>
          <p:cNvSpPr/>
          <p:nvPr/>
        </p:nvSpPr>
        <p:spPr>
          <a:xfrm>
            <a:off x="571500" y="3249083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hlinkClick r:id="rId5" action="ppaction://hlinksldjump"/>
            <a:extLst>
              <a:ext uri="{FF2B5EF4-FFF2-40B4-BE49-F238E27FC236}">
                <a16:creationId xmlns:a16="http://schemas.microsoft.com/office/drawing/2014/main" id="{E6EEF30B-FEFE-4578-0D40-999D04295224}"/>
              </a:ext>
            </a:extLst>
          </p:cNvPr>
          <p:cNvSpPr/>
          <p:nvPr/>
        </p:nvSpPr>
        <p:spPr>
          <a:xfrm>
            <a:off x="575411" y="785315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hlinkClick r:id="" action="ppaction://noaction"/>
            <a:extLst>
              <a:ext uri="{FF2B5EF4-FFF2-40B4-BE49-F238E27FC236}">
                <a16:creationId xmlns:a16="http://schemas.microsoft.com/office/drawing/2014/main" id="{2DC64003-85DE-7E12-B1EC-A128B2D25B91}"/>
              </a:ext>
            </a:extLst>
          </p:cNvPr>
          <p:cNvSpPr/>
          <p:nvPr/>
        </p:nvSpPr>
        <p:spPr>
          <a:xfrm>
            <a:off x="571500" y="5907586"/>
            <a:ext cx="177799" cy="17779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DC19C7C0-9287-2F98-A32F-642C8986A777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6" r="447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6486800-FABE-0626-AF22-83FC67EA2F1B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5" b="214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F9F6C004-EC27-C426-E2AF-6F84A71A18E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8"/>
          <a:srcRect t="3762" b="3762"/>
          <a:stretch/>
        </p:blipFill>
        <p:spPr/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17AA29B-DA66-C38F-73AE-E70292DF5C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9"/>
          <a:srcRect t="9426" b="9426"/>
          <a:stretch/>
        </p:blipFill>
        <p:spPr/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E910DAD-CD65-5E73-E398-CEE952FE8931}"/>
              </a:ext>
            </a:extLst>
          </p:cNvPr>
          <p:cNvSpPr txBox="1"/>
          <p:nvPr/>
        </p:nvSpPr>
        <p:spPr>
          <a:xfrm>
            <a:off x="1621007" y="1385145"/>
            <a:ext cx="3093227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4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A9A9A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تطبيق صحتي</a:t>
            </a:r>
            <a:endParaRPr lang="en-US" sz="48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A9A9A9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ea typeface="Calibri" panose="020F05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C62CEDD-F305-48C9-8FC5-222E296C42B6}"/>
              </a:ext>
            </a:extLst>
          </p:cNvPr>
          <p:cNvSpPr txBox="1"/>
          <p:nvPr/>
        </p:nvSpPr>
        <p:spPr>
          <a:xfrm>
            <a:off x="1621008" y="2371920"/>
            <a:ext cx="3093231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softEdge rad="63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IN Next LT Arabic"/>
              </a:rPr>
              <a:t>عدد المراكز الصحية </a:t>
            </a:r>
            <a:r>
              <a:rPr lang="ar-SA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IN Next LT Arabic"/>
              </a:rPr>
              <a:t>في كل حي</a:t>
            </a:r>
            <a:endParaRPr lang="ar-SA" b="1" i="0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DIN Next LT Arabic"/>
            </a:endParaRPr>
          </a:p>
        </p:txBody>
      </p:sp>
    </p:spTree>
    <p:extLst>
      <p:ext uri="{BB962C8B-B14F-4D97-AF65-F5344CB8AC3E}">
        <p14:creationId xmlns:p14="http://schemas.microsoft.com/office/powerpoint/2010/main" val="22919910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94B9048-180A-405E-EEB1-49BEB024F4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689F665-2C20-2A74-DD7F-81C9DD1FA272}"/>
              </a:ext>
            </a:extLst>
          </p:cNvPr>
          <p:cNvGrpSpPr/>
          <p:nvPr/>
        </p:nvGrpSpPr>
        <p:grpSpPr>
          <a:xfrm>
            <a:off x="886698" y="2737721"/>
            <a:ext cx="10418604" cy="345639"/>
            <a:chOff x="3032453" y="4078101"/>
            <a:chExt cx="5359399" cy="17779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20A373C-AB8C-61ED-EFB7-821DBD06DFB3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741786" y="1576201"/>
              <a:ext cx="0" cy="5181600"/>
            </a:xfrm>
            <a:prstGeom prst="line">
              <a:avLst/>
            </a:prstGeom>
            <a:ln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7" name="Oval 6">
              <a:hlinkClick r:id="rId2" action="ppaction://hlinksldjump"/>
              <a:extLst>
                <a:ext uri="{FF2B5EF4-FFF2-40B4-BE49-F238E27FC236}">
                  <a16:creationId xmlns:a16="http://schemas.microsoft.com/office/drawing/2014/main" id="{9239E35C-3C2D-9E67-CB91-8534B49DD04B}"/>
                </a:ext>
              </a:extLst>
            </p:cNvPr>
            <p:cNvSpPr/>
            <p:nvPr/>
          </p:nvSpPr>
          <p:spPr>
            <a:xfrm rot="5400000">
              <a:off x="8214053" y="4078101"/>
              <a:ext cx="177799" cy="17779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" name="Oval 7">
              <a:hlinkClick r:id="rId3" action="ppaction://hlinksldjump"/>
              <a:extLst>
                <a:ext uri="{FF2B5EF4-FFF2-40B4-BE49-F238E27FC236}">
                  <a16:creationId xmlns:a16="http://schemas.microsoft.com/office/drawing/2014/main" id="{8149FB61-600A-4882-2B89-621DAA704FDA}"/>
                </a:ext>
              </a:extLst>
            </p:cNvPr>
            <p:cNvSpPr/>
            <p:nvPr/>
          </p:nvSpPr>
          <p:spPr>
            <a:xfrm rot="5400000">
              <a:off x="5534353" y="4078101"/>
              <a:ext cx="177799" cy="17779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" name="Oval 8">
              <a:hlinkClick r:id="" action="ppaction://noaction"/>
              <a:extLst>
                <a:ext uri="{FF2B5EF4-FFF2-40B4-BE49-F238E27FC236}">
                  <a16:creationId xmlns:a16="http://schemas.microsoft.com/office/drawing/2014/main" id="{CFECB5F7-4687-E58D-2BE7-CA1DF66B55A7}"/>
                </a:ext>
              </a:extLst>
            </p:cNvPr>
            <p:cNvSpPr/>
            <p:nvPr/>
          </p:nvSpPr>
          <p:spPr>
            <a:xfrm rot="5400000">
              <a:off x="3032453" y="4078101"/>
              <a:ext cx="177799" cy="17779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sp>
        <p:nvSpPr>
          <p:cNvPr id="15" name="Google Shape;668;p72">
            <a:extLst>
              <a:ext uri="{FF2B5EF4-FFF2-40B4-BE49-F238E27FC236}">
                <a16:creationId xmlns:a16="http://schemas.microsoft.com/office/drawing/2014/main" id="{C6FA864D-5D65-B636-95F7-96E36A3F886D}"/>
              </a:ext>
            </a:extLst>
          </p:cNvPr>
          <p:cNvSpPr txBox="1"/>
          <p:nvPr/>
        </p:nvSpPr>
        <p:spPr>
          <a:xfrm>
            <a:off x="174700" y="3774639"/>
            <a:ext cx="1769633" cy="43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endParaRPr lang="ar-SA" sz="3600" b="1" dirty="0">
              <a:solidFill>
                <a:schemeClr val="bg1"/>
              </a:solidFill>
              <a:ea typeface="Barlow"/>
              <a:sym typeface="Barlow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CF6095-B9B3-5B68-778B-983E5E320CAA}"/>
              </a:ext>
            </a:extLst>
          </p:cNvPr>
          <p:cNvSpPr txBox="1"/>
          <p:nvPr/>
        </p:nvSpPr>
        <p:spPr>
          <a:xfrm>
            <a:off x="2187933" y="618833"/>
            <a:ext cx="7641203" cy="10156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A9A9A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الخطة المستقبلية</a:t>
            </a:r>
            <a:endParaRPr 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A9A9A9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ea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01E8BB-8F86-C914-5751-9A4E377BAB8C}"/>
              </a:ext>
            </a:extLst>
          </p:cNvPr>
          <p:cNvSpPr txBox="1"/>
          <p:nvPr/>
        </p:nvSpPr>
        <p:spPr>
          <a:xfrm>
            <a:off x="-42854" y="3344708"/>
            <a:ext cx="25503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ar-SA" sz="3600" b="1" dirty="0">
                <a:solidFill>
                  <a:schemeClr val="bg1"/>
                </a:solidFill>
                <a:ea typeface="Barlow"/>
                <a:sym typeface="Barlow"/>
              </a:rPr>
              <a:t>تغطية أحياء أكثر</a:t>
            </a:r>
          </a:p>
        </p:txBody>
      </p:sp>
    </p:spTree>
    <p:extLst>
      <p:ext uri="{BB962C8B-B14F-4D97-AF65-F5344CB8AC3E}">
        <p14:creationId xmlns:p14="http://schemas.microsoft.com/office/powerpoint/2010/main" val="11482386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94B9048-180A-405E-EEB1-49BEB024F4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689F665-2C20-2A74-DD7F-81C9DD1FA272}"/>
              </a:ext>
            </a:extLst>
          </p:cNvPr>
          <p:cNvGrpSpPr/>
          <p:nvPr/>
        </p:nvGrpSpPr>
        <p:grpSpPr>
          <a:xfrm>
            <a:off x="886698" y="2737721"/>
            <a:ext cx="10418604" cy="345639"/>
            <a:chOff x="3032453" y="4078101"/>
            <a:chExt cx="5359399" cy="17779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20A373C-AB8C-61ED-EFB7-821DBD06DFB3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741786" y="1576201"/>
              <a:ext cx="0" cy="5181600"/>
            </a:xfrm>
            <a:prstGeom prst="line">
              <a:avLst/>
            </a:prstGeom>
            <a:ln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7" name="Oval 6">
              <a:hlinkClick r:id="rId2" action="ppaction://hlinksldjump"/>
              <a:extLst>
                <a:ext uri="{FF2B5EF4-FFF2-40B4-BE49-F238E27FC236}">
                  <a16:creationId xmlns:a16="http://schemas.microsoft.com/office/drawing/2014/main" id="{9239E35C-3C2D-9E67-CB91-8534B49DD04B}"/>
                </a:ext>
              </a:extLst>
            </p:cNvPr>
            <p:cNvSpPr/>
            <p:nvPr/>
          </p:nvSpPr>
          <p:spPr>
            <a:xfrm rot="5400000">
              <a:off x="8214053" y="4078101"/>
              <a:ext cx="177799" cy="17779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" name="Oval 7">
              <a:hlinkClick r:id="rId3" action="ppaction://hlinksldjump"/>
              <a:extLst>
                <a:ext uri="{FF2B5EF4-FFF2-40B4-BE49-F238E27FC236}">
                  <a16:creationId xmlns:a16="http://schemas.microsoft.com/office/drawing/2014/main" id="{8149FB61-600A-4882-2B89-621DAA704FDA}"/>
                </a:ext>
              </a:extLst>
            </p:cNvPr>
            <p:cNvSpPr/>
            <p:nvPr/>
          </p:nvSpPr>
          <p:spPr>
            <a:xfrm rot="5400000">
              <a:off x="5534353" y="4078101"/>
              <a:ext cx="177799" cy="17779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" name="Oval 8">
              <a:hlinkClick r:id="" action="ppaction://noaction"/>
              <a:extLst>
                <a:ext uri="{FF2B5EF4-FFF2-40B4-BE49-F238E27FC236}">
                  <a16:creationId xmlns:a16="http://schemas.microsoft.com/office/drawing/2014/main" id="{CFECB5F7-4687-E58D-2BE7-CA1DF66B55A7}"/>
                </a:ext>
              </a:extLst>
            </p:cNvPr>
            <p:cNvSpPr/>
            <p:nvPr/>
          </p:nvSpPr>
          <p:spPr>
            <a:xfrm rot="5400000">
              <a:off x="3032453" y="4078101"/>
              <a:ext cx="177799" cy="17779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sp>
        <p:nvSpPr>
          <p:cNvPr id="15" name="Google Shape;668;p72">
            <a:extLst>
              <a:ext uri="{FF2B5EF4-FFF2-40B4-BE49-F238E27FC236}">
                <a16:creationId xmlns:a16="http://schemas.microsoft.com/office/drawing/2014/main" id="{C6FA864D-5D65-B636-95F7-96E36A3F886D}"/>
              </a:ext>
            </a:extLst>
          </p:cNvPr>
          <p:cNvSpPr txBox="1"/>
          <p:nvPr/>
        </p:nvSpPr>
        <p:spPr>
          <a:xfrm>
            <a:off x="174700" y="3774639"/>
            <a:ext cx="2282253" cy="43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ar-SA" sz="4000" b="1" dirty="0">
                <a:solidFill>
                  <a:schemeClr val="bg1"/>
                </a:solidFill>
                <a:ea typeface="Barlow"/>
                <a:sym typeface="Barlow"/>
              </a:rPr>
              <a:t>تغطية أحياء أكثر</a:t>
            </a:r>
            <a:endParaRPr sz="4000" b="1" dirty="0">
              <a:solidFill>
                <a:schemeClr val="bg1"/>
              </a:solidFill>
              <a:ea typeface="Barlow"/>
              <a:sym typeface="Barlow"/>
            </a:endParaRPr>
          </a:p>
        </p:txBody>
      </p:sp>
      <p:sp>
        <p:nvSpPr>
          <p:cNvPr id="16" name="Google Shape;666;p72">
            <a:extLst>
              <a:ext uri="{FF2B5EF4-FFF2-40B4-BE49-F238E27FC236}">
                <a16:creationId xmlns:a16="http://schemas.microsoft.com/office/drawing/2014/main" id="{87F17F4F-80D9-D707-E085-5328B379A1EF}"/>
              </a:ext>
            </a:extLst>
          </p:cNvPr>
          <p:cNvSpPr txBox="1"/>
          <p:nvPr/>
        </p:nvSpPr>
        <p:spPr>
          <a:xfrm>
            <a:off x="4845030" y="3774639"/>
            <a:ext cx="2282253" cy="43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ar-SA" sz="3600" b="1" dirty="0">
                <a:solidFill>
                  <a:schemeClr val="bg1"/>
                </a:solidFill>
                <a:latin typeface="Barlow"/>
                <a:ea typeface="Barlow"/>
                <a:sym typeface="Barlow"/>
              </a:rPr>
              <a:t>تغطية عوامل أكثر</a:t>
            </a:r>
            <a:endParaRPr sz="3600" b="1" dirty="0">
              <a:solidFill>
                <a:schemeClr val="bg1"/>
              </a:solidFill>
              <a:latin typeface="Barlow"/>
              <a:ea typeface="Barlow"/>
              <a:sym typeface="Barlow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CF6095-B9B3-5B68-778B-983E5E320CAA}"/>
              </a:ext>
            </a:extLst>
          </p:cNvPr>
          <p:cNvSpPr txBox="1"/>
          <p:nvPr/>
        </p:nvSpPr>
        <p:spPr>
          <a:xfrm>
            <a:off x="2187933" y="618833"/>
            <a:ext cx="7641203" cy="10156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A9A9A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الخطة المستقبلية</a:t>
            </a:r>
            <a:endParaRPr 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A9A9A9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618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94B9048-180A-405E-EEB1-49BEB024F4AE}"/>
              </a:ext>
            </a:extLst>
          </p:cNvPr>
          <p:cNvSpPr/>
          <p:nvPr/>
        </p:nvSpPr>
        <p:spPr>
          <a:xfrm>
            <a:off x="-1" y="572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689F665-2C20-2A74-DD7F-81C9DD1FA272}"/>
              </a:ext>
            </a:extLst>
          </p:cNvPr>
          <p:cNvGrpSpPr/>
          <p:nvPr/>
        </p:nvGrpSpPr>
        <p:grpSpPr>
          <a:xfrm>
            <a:off x="886698" y="2737721"/>
            <a:ext cx="10418604" cy="345639"/>
            <a:chOff x="3032453" y="4078101"/>
            <a:chExt cx="5359399" cy="17779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20A373C-AB8C-61ED-EFB7-821DBD06DFB3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741786" y="1576201"/>
              <a:ext cx="0" cy="5181600"/>
            </a:xfrm>
            <a:prstGeom prst="line">
              <a:avLst/>
            </a:prstGeom>
            <a:ln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7" name="Oval 6">
              <a:hlinkClick r:id="rId2" action="ppaction://hlinksldjump"/>
              <a:extLst>
                <a:ext uri="{FF2B5EF4-FFF2-40B4-BE49-F238E27FC236}">
                  <a16:creationId xmlns:a16="http://schemas.microsoft.com/office/drawing/2014/main" id="{9239E35C-3C2D-9E67-CB91-8534B49DD04B}"/>
                </a:ext>
              </a:extLst>
            </p:cNvPr>
            <p:cNvSpPr/>
            <p:nvPr/>
          </p:nvSpPr>
          <p:spPr>
            <a:xfrm rot="5400000">
              <a:off x="8214053" y="4078101"/>
              <a:ext cx="177799" cy="17779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" name="Oval 7">
              <a:hlinkClick r:id="rId3" action="ppaction://hlinksldjump"/>
              <a:extLst>
                <a:ext uri="{FF2B5EF4-FFF2-40B4-BE49-F238E27FC236}">
                  <a16:creationId xmlns:a16="http://schemas.microsoft.com/office/drawing/2014/main" id="{8149FB61-600A-4882-2B89-621DAA704FDA}"/>
                </a:ext>
              </a:extLst>
            </p:cNvPr>
            <p:cNvSpPr/>
            <p:nvPr/>
          </p:nvSpPr>
          <p:spPr>
            <a:xfrm rot="5400000">
              <a:off x="5534353" y="4078101"/>
              <a:ext cx="177799" cy="17779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" name="Oval 8">
              <a:hlinkClick r:id="" action="ppaction://noaction"/>
              <a:extLst>
                <a:ext uri="{FF2B5EF4-FFF2-40B4-BE49-F238E27FC236}">
                  <a16:creationId xmlns:a16="http://schemas.microsoft.com/office/drawing/2014/main" id="{CFECB5F7-4687-E58D-2BE7-CA1DF66B55A7}"/>
                </a:ext>
              </a:extLst>
            </p:cNvPr>
            <p:cNvSpPr/>
            <p:nvPr/>
          </p:nvSpPr>
          <p:spPr>
            <a:xfrm rot="5400000">
              <a:off x="3032453" y="4078101"/>
              <a:ext cx="177799" cy="17779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sp>
        <p:nvSpPr>
          <p:cNvPr id="15" name="Google Shape;668;p72">
            <a:extLst>
              <a:ext uri="{FF2B5EF4-FFF2-40B4-BE49-F238E27FC236}">
                <a16:creationId xmlns:a16="http://schemas.microsoft.com/office/drawing/2014/main" id="{C6FA864D-5D65-B636-95F7-96E36A3F886D}"/>
              </a:ext>
            </a:extLst>
          </p:cNvPr>
          <p:cNvSpPr txBox="1"/>
          <p:nvPr/>
        </p:nvSpPr>
        <p:spPr>
          <a:xfrm>
            <a:off x="23705" y="3429000"/>
            <a:ext cx="2186837" cy="43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ar-SA" sz="3600" b="1" dirty="0">
                <a:solidFill>
                  <a:schemeClr val="bg1"/>
                </a:solidFill>
                <a:ea typeface="Barlow"/>
                <a:sym typeface="Barlow"/>
              </a:rPr>
              <a:t>تغطية أحياء </a:t>
            </a:r>
            <a:r>
              <a:rPr lang="ar-SA" sz="3600" dirty="0">
                <a:solidFill>
                  <a:schemeClr val="bg1"/>
                </a:solidFill>
                <a:ea typeface="Barlow"/>
                <a:sym typeface="Barlow"/>
              </a:rPr>
              <a:t>أكثر</a:t>
            </a:r>
            <a:endParaRPr sz="3600" dirty="0">
              <a:solidFill>
                <a:schemeClr val="bg1"/>
              </a:solidFill>
              <a:ea typeface="Barlow"/>
              <a:sym typeface="Barlow"/>
            </a:endParaRPr>
          </a:p>
        </p:txBody>
      </p:sp>
      <p:sp>
        <p:nvSpPr>
          <p:cNvPr id="16" name="Google Shape;666;p72">
            <a:extLst>
              <a:ext uri="{FF2B5EF4-FFF2-40B4-BE49-F238E27FC236}">
                <a16:creationId xmlns:a16="http://schemas.microsoft.com/office/drawing/2014/main" id="{87F17F4F-80D9-D707-E085-5328B379A1EF}"/>
              </a:ext>
            </a:extLst>
          </p:cNvPr>
          <p:cNvSpPr txBox="1"/>
          <p:nvPr/>
        </p:nvSpPr>
        <p:spPr>
          <a:xfrm>
            <a:off x="4786573" y="3448617"/>
            <a:ext cx="2273211" cy="43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ar-SA" sz="3600" b="1" dirty="0">
                <a:solidFill>
                  <a:schemeClr val="bg1"/>
                </a:solidFill>
                <a:latin typeface="Barlow"/>
                <a:ea typeface="Barlow"/>
                <a:sym typeface="Barlow"/>
              </a:rPr>
              <a:t>تغطية عوامل أكثر</a:t>
            </a:r>
            <a:endParaRPr sz="3600" b="1" dirty="0">
              <a:solidFill>
                <a:schemeClr val="bg1"/>
              </a:solidFill>
              <a:latin typeface="Barlow"/>
              <a:ea typeface="Barlow"/>
              <a:sym typeface="Barlow"/>
            </a:endParaRPr>
          </a:p>
        </p:txBody>
      </p:sp>
      <p:sp>
        <p:nvSpPr>
          <p:cNvPr id="17" name="Google Shape;672;p72">
            <a:extLst>
              <a:ext uri="{FF2B5EF4-FFF2-40B4-BE49-F238E27FC236}">
                <a16:creationId xmlns:a16="http://schemas.microsoft.com/office/drawing/2014/main" id="{19636FD5-34F6-3A41-1ADD-98FFDCB9C88F}"/>
              </a:ext>
            </a:extLst>
          </p:cNvPr>
          <p:cNvSpPr txBox="1"/>
          <p:nvPr/>
        </p:nvSpPr>
        <p:spPr>
          <a:xfrm>
            <a:off x="9186888" y="3289973"/>
            <a:ext cx="2735848" cy="121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ar-SA" sz="3600" b="1" dirty="0">
                <a:solidFill>
                  <a:schemeClr val="bg1"/>
                </a:solidFill>
                <a:ea typeface="Barlow"/>
                <a:sym typeface="Barlow"/>
              </a:rPr>
              <a:t>تغطية مدن المملكة العربية السعودية</a:t>
            </a:r>
            <a:endParaRPr sz="3600" b="1" dirty="0">
              <a:solidFill>
                <a:schemeClr val="bg1"/>
              </a:solidFill>
              <a:ea typeface="Barlow"/>
              <a:sym typeface="Barlow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CF6095-B9B3-5B68-778B-983E5E320CAA}"/>
              </a:ext>
            </a:extLst>
          </p:cNvPr>
          <p:cNvSpPr txBox="1"/>
          <p:nvPr/>
        </p:nvSpPr>
        <p:spPr>
          <a:xfrm>
            <a:off x="2187933" y="618833"/>
            <a:ext cx="7641203" cy="10156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A9A9A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الخطة المستقبلية</a:t>
            </a:r>
            <a:endParaRPr 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A9A9A9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7943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54C1EC-7707-9E1F-82B1-B0F427AC6F60}"/>
              </a:ext>
            </a:extLst>
          </p:cNvPr>
          <p:cNvSpPr/>
          <p:nvPr/>
        </p:nvSpPr>
        <p:spPr>
          <a:xfrm>
            <a:off x="0" y="849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F2462D-D1E1-9A47-6D7F-C63EAA34639A}"/>
              </a:ext>
            </a:extLst>
          </p:cNvPr>
          <p:cNvSpPr txBox="1"/>
          <p:nvPr/>
        </p:nvSpPr>
        <p:spPr>
          <a:xfrm>
            <a:off x="2362862" y="642145"/>
            <a:ext cx="7641203" cy="10156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A9A9A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Power Bi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2AA4F2-0FDF-0DB3-F332-38300E5E1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468" y="2522050"/>
            <a:ext cx="3462956" cy="318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1866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1CD692A5-248E-0FF3-8F30-6F559A13AB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7EA278-F4A0-BD48-E7C1-832C1DB9C0E8}"/>
              </a:ext>
            </a:extLst>
          </p:cNvPr>
          <p:cNvSpPr txBox="1"/>
          <p:nvPr/>
        </p:nvSpPr>
        <p:spPr>
          <a:xfrm>
            <a:off x="2735249" y="888212"/>
            <a:ext cx="6019137" cy="1107996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600" dirty="0">
                <a:solidFill>
                  <a:schemeClr val="bg1"/>
                </a:solidFill>
              </a:rPr>
              <a:t>شكراً لكم</a:t>
            </a:r>
            <a:endParaRPr lang="en-US" sz="66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7C4DC3-55B4-8674-A01B-847DEA447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201" y="4834977"/>
            <a:ext cx="1751456" cy="17772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DB996F6-1235-45CA-DD84-A83F0F3B1601}"/>
              </a:ext>
            </a:extLst>
          </p:cNvPr>
          <p:cNvSpPr txBox="1"/>
          <p:nvPr/>
        </p:nvSpPr>
        <p:spPr>
          <a:xfrm>
            <a:off x="494787" y="4284253"/>
            <a:ext cx="1683870" cy="40011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</a:rPr>
              <a:t>فراس المقحم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BF7D23-DBAB-6E83-2961-C9DAAB34DA1D}"/>
              </a:ext>
            </a:extLst>
          </p:cNvPr>
          <p:cNvSpPr txBox="1"/>
          <p:nvPr/>
        </p:nvSpPr>
        <p:spPr>
          <a:xfrm>
            <a:off x="3121240" y="4227947"/>
            <a:ext cx="1876612" cy="40011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</a:rPr>
              <a:t>مصعب الصبحي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287A76-5B4B-0542-B8E9-1C8E64FE3AF5}"/>
              </a:ext>
            </a:extLst>
          </p:cNvPr>
          <p:cNvSpPr txBox="1"/>
          <p:nvPr/>
        </p:nvSpPr>
        <p:spPr>
          <a:xfrm>
            <a:off x="5940435" y="4227049"/>
            <a:ext cx="1758034" cy="40011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</a:rPr>
              <a:t>أسامة الحربي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D73CA3-2AD0-E1F8-CF9B-5F2D5C9B4C75}"/>
              </a:ext>
            </a:extLst>
          </p:cNvPr>
          <p:cNvSpPr txBox="1"/>
          <p:nvPr/>
        </p:nvSpPr>
        <p:spPr>
          <a:xfrm>
            <a:off x="8641051" y="4207870"/>
            <a:ext cx="1758034" cy="40011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</a:rPr>
              <a:t>موسى العبيد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75CB3D-4CE9-6BF0-B7D7-744DE63B1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843" y="4834976"/>
            <a:ext cx="1758034" cy="177721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09EDC5D-AB64-CFB8-327E-D0057751C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665" y="4834976"/>
            <a:ext cx="1868556" cy="179602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1F191DC-3FE7-77E9-9E06-978141409C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6444" y="4834976"/>
            <a:ext cx="1876612" cy="177721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2FB7E71-8A79-3213-56D7-3E08DF397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5" y="2203127"/>
            <a:ext cx="1500029" cy="1602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2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1CD692A5-248E-0FF3-8F30-6F559A13AB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7EA278-F4A0-BD48-E7C1-832C1DB9C0E8}"/>
              </a:ext>
            </a:extLst>
          </p:cNvPr>
          <p:cNvSpPr txBox="1"/>
          <p:nvPr/>
        </p:nvSpPr>
        <p:spPr>
          <a:xfrm>
            <a:off x="1059180" y="888212"/>
            <a:ext cx="3261360" cy="212365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600" dirty="0">
                <a:solidFill>
                  <a:schemeClr val="bg1"/>
                </a:solidFill>
                <a:latin typeface="gg sans"/>
              </a:rPr>
              <a:t>ماهي الأنسنة؟</a:t>
            </a:r>
          </a:p>
        </p:txBody>
      </p:sp>
      <p:pic>
        <p:nvPicPr>
          <p:cNvPr id="4097" name="Picture Placeholder 4096">
            <a:extLst>
              <a:ext uri="{FF2B5EF4-FFF2-40B4-BE49-F238E27FC236}">
                <a16:creationId xmlns:a16="http://schemas.microsoft.com/office/drawing/2014/main" id="{EE4314F7-74ED-97EB-71A8-A1EA513CA7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4104" name="Picture Placeholder 4103">
            <a:extLst>
              <a:ext uri="{FF2B5EF4-FFF2-40B4-BE49-F238E27FC236}">
                <a16:creationId xmlns:a16="http://schemas.microsoft.com/office/drawing/2014/main" id="{A033A41E-993E-A0C0-C050-F6A03E8C569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77" b="9677"/>
          <a:stretch>
            <a:fillRect/>
          </a:stretch>
        </p:blipFill>
        <p:spPr>
          <a:xfrm>
            <a:off x="3794059" y="4256597"/>
            <a:ext cx="2194560" cy="2194560"/>
          </a:xfrm>
        </p:spPr>
      </p:pic>
    </p:spTree>
    <p:extLst>
      <p:ext uri="{BB962C8B-B14F-4D97-AF65-F5344CB8AC3E}">
        <p14:creationId xmlns:p14="http://schemas.microsoft.com/office/powerpoint/2010/main" val="9576806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1CD692A5-248E-0FF3-8F30-6F559A13AB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7EA278-F4A0-BD48-E7C1-832C1DB9C0E8}"/>
              </a:ext>
            </a:extLst>
          </p:cNvPr>
          <p:cNvSpPr txBox="1"/>
          <p:nvPr/>
        </p:nvSpPr>
        <p:spPr>
          <a:xfrm>
            <a:off x="1059180" y="888212"/>
            <a:ext cx="3261360" cy="212365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600" dirty="0">
                <a:solidFill>
                  <a:schemeClr val="bg1"/>
                </a:solidFill>
                <a:latin typeface="gg sans"/>
              </a:rPr>
              <a:t>ماهي الأنسنة؟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65AE61D-7AA2-D593-07CC-C65C86EEA0F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76599" y="4256087"/>
            <a:ext cx="2194560" cy="2194560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FCD7703-B60B-6C06-FCD1-DDE714E10C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77" b="96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45738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1CD692A5-248E-0FF3-8F30-6F559A13AB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7EA278-F4A0-BD48-E7C1-832C1DB9C0E8}"/>
              </a:ext>
            </a:extLst>
          </p:cNvPr>
          <p:cNvSpPr txBox="1"/>
          <p:nvPr/>
        </p:nvSpPr>
        <p:spPr>
          <a:xfrm>
            <a:off x="2392447" y="2875002"/>
            <a:ext cx="7407107" cy="1107996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600" dirty="0">
                <a:solidFill>
                  <a:schemeClr val="bg1"/>
                </a:solidFill>
                <a:latin typeface="gg sans"/>
              </a:rPr>
              <a:t>المشاكل التي تحلها الأنسنة</a:t>
            </a:r>
          </a:p>
        </p:txBody>
      </p:sp>
    </p:spTree>
    <p:extLst>
      <p:ext uri="{BB962C8B-B14F-4D97-AF65-F5344CB8AC3E}">
        <p14:creationId xmlns:p14="http://schemas.microsoft.com/office/powerpoint/2010/main" val="30520123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1CD692A5-248E-0FF3-8F30-6F559A13AB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7EA278-F4A0-BD48-E7C1-832C1DB9C0E8}"/>
              </a:ext>
            </a:extLst>
          </p:cNvPr>
          <p:cNvSpPr txBox="1"/>
          <p:nvPr/>
        </p:nvSpPr>
        <p:spPr>
          <a:xfrm>
            <a:off x="1059180" y="888212"/>
            <a:ext cx="3261360" cy="212365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600" dirty="0">
                <a:solidFill>
                  <a:schemeClr val="bg1"/>
                </a:solidFill>
                <a:latin typeface="gg sans"/>
              </a:rPr>
              <a:t>الازدحام المروري</a:t>
            </a:r>
            <a:endParaRPr lang="en-US" sz="6600" dirty="0">
              <a:solidFill>
                <a:schemeClr val="bg1"/>
              </a:solidFill>
            </a:endParaRP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39E9209-996A-5E65-D354-D539C1BC1F2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>
          <a:xfrm>
            <a:off x="6096000" y="460657"/>
            <a:ext cx="5036820" cy="5036820"/>
          </a:xfrm>
        </p:spPr>
      </p:pic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E894162-353C-7146-6F7F-9CE7E6DF165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7" r="16687"/>
          <a:stretch>
            <a:fillRect/>
          </a:stretch>
        </p:blipFill>
        <p:spPr>
          <a:xfrm>
            <a:off x="10307325" y="5061777"/>
            <a:ext cx="1650990" cy="1650990"/>
          </a:xfrm>
        </p:spPr>
      </p:pic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EBD68CA6-3F72-4681-8866-6CFE7D029EF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6650"/>
          <a:stretch/>
        </p:blipFill>
        <p:spPr>
          <a:xfrm>
            <a:off x="3048000" y="4059238"/>
            <a:ext cx="2544763" cy="2544762"/>
          </a:xfrm>
        </p:spPr>
      </p:pic>
    </p:spTree>
    <p:extLst>
      <p:ext uri="{BB962C8B-B14F-4D97-AF65-F5344CB8AC3E}">
        <p14:creationId xmlns:p14="http://schemas.microsoft.com/office/powerpoint/2010/main" val="26651930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1CD692A5-248E-0FF3-8F30-6F559A13AB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7EA278-F4A0-BD48-E7C1-832C1DB9C0E8}"/>
              </a:ext>
            </a:extLst>
          </p:cNvPr>
          <p:cNvSpPr txBox="1"/>
          <p:nvPr/>
        </p:nvSpPr>
        <p:spPr>
          <a:xfrm>
            <a:off x="1059180" y="888212"/>
            <a:ext cx="3261360" cy="212365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600" dirty="0">
                <a:solidFill>
                  <a:schemeClr val="bg1"/>
                </a:solidFill>
                <a:latin typeface="gg sans"/>
              </a:rPr>
              <a:t>العزلة الاجتماعية</a:t>
            </a:r>
            <a:endParaRPr lang="en-US" sz="6600" dirty="0">
              <a:solidFill>
                <a:schemeClr val="bg1"/>
              </a:solidFill>
            </a:endParaRP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C19090E-E182-2763-DCCD-0DA5FE76AF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6650"/>
          <a:stretch/>
        </p:blipFill>
        <p:spPr>
          <a:xfrm>
            <a:off x="5882640" y="446978"/>
            <a:ext cx="5038344" cy="5038344"/>
          </a:xfrm>
        </p:spPr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704768D8-9681-DB8A-C5D2-B25A41207A0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7" r="16687"/>
          <a:stretch>
            <a:fillRect/>
          </a:stretch>
        </p:blipFill>
        <p:spPr/>
      </p:pic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8187AB18-3C57-0C53-5212-165A210761C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08478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1CD692A5-248E-0FF3-8F30-6F559A13AB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7EA278-F4A0-BD48-E7C1-832C1DB9C0E8}"/>
              </a:ext>
            </a:extLst>
          </p:cNvPr>
          <p:cNvSpPr txBox="1"/>
          <p:nvPr/>
        </p:nvSpPr>
        <p:spPr>
          <a:xfrm>
            <a:off x="365760" y="888212"/>
            <a:ext cx="5349240" cy="212365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600" dirty="0">
                <a:solidFill>
                  <a:schemeClr val="bg1"/>
                </a:solidFill>
                <a:latin typeface="gg sans"/>
              </a:rPr>
              <a:t>نقص المساحات العامة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4A787035-D460-1F4E-CBE5-C6C158EF421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>
          <a:xfrm>
            <a:off x="3048000" y="4059238"/>
            <a:ext cx="2544763" cy="2544762"/>
          </a:xfrm>
        </p:spPr>
      </p:pic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699DA19F-501D-BE64-0CC7-597A219BB1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7" r="16687"/>
          <a:stretch>
            <a:fillRect/>
          </a:stretch>
        </p:blipFill>
        <p:spPr/>
      </p:pic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8885BB1-3B90-5D8D-D5B9-DA1F2CB6108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6650"/>
          <a:stretch/>
        </p:blipFill>
        <p:spPr/>
      </p:pic>
    </p:spTree>
    <p:extLst>
      <p:ext uri="{BB962C8B-B14F-4D97-AF65-F5344CB8AC3E}">
        <p14:creationId xmlns:p14="http://schemas.microsoft.com/office/powerpoint/2010/main" val="18151187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1CD692A5-248E-0FF3-8F30-6F559A13AB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7EA278-F4A0-BD48-E7C1-832C1DB9C0E8}"/>
              </a:ext>
            </a:extLst>
          </p:cNvPr>
          <p:cNvSpPr txBox="1"/>
          <p:nvPr/>
        </p:nvSpPr>
        <p:spPr>
          <a:xfrm>
            <a:off x="2666458" y="575981"/>
            <a:ext cx="6385297" cy="9233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وين وصلنا؟ </a:t>
            </a:r>
            <a:r>
              <a:rPr lang="ar-SA" sz="5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وايش</a:t>
            </a:r>
            <a:r>
              <a:rPr lang="ar-SA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 ينقصنا؟</a:t>
            </a:r>
            <a:endParaRPr lang="en-US" sz="5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ea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8404EC-5135-4438-8350-3143AD2FA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326" y="1902010"/>
            <a:ext cx="8889559" cy="455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2976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54C1EC-7707-9E1F-82B1-B0F427AC6F60}"/>
              </a:ext>
            </a:extLst>
          </p:cNvPr>
          <p:cNvSpPr/>
          <p:nvPr/>
        </p:nvSpPr>
        <p:spPr>
          <a:xfrm>
            <a:off x="0" y="849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8AB8E791-8B8E-2293-3DA2-09E35D8BF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359" y="1422338"/>
            <a:ext cx="5252402" cy="4629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F2462D-D1E1-9A47-6D7F-C63EAA34639A}"/>
              </a:ext>
            </a:extLst>
          </p:cNvPr>
          <p:cNvSpPr txBox="1"/>
          <p:nvPr/>
        </p:nvSpPr>
        <p:spPr>
          <a:xfrm>
            <a:off x="1637213" y="2025673"/>
            <a:ext cx="3789997" cy="10156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ar-SA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A9A9A9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ea typeface="Calibri" panose="020F0502020204030204" pitchFamily="34" charset="0"/>
              </a:rPr>
              <a:t>البيانات</a:t>
            </a:r>
            <a:endParaRPr 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rgbClr val="A9A9A9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099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  <wetp:taskpane dockstate="right" visibility="0" width="438" row="1">
    <wetp:webextensionref xmlns:r="http://schemas.openxmlformats.org/officeDocument/2006/relationships" r:id="rId2"/>
  </wetp:taskpane>
  <wetp:taskpane dockstate="right" visibility="0" width="438" row="4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40EB240B-FF6F-475B-B6F9-4298EB2D194E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2D201AF6-B530-44AE-983C-1B5200E3B216}">
  <we:reference id="wa200003964" version="1.0.0.0" store="en-US" storeType="OMEX"/>
  <we:alternateReferences>
    <we:reference id="wa200003964" version="1.0.0.0" store="wa200003964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D42CACD3-5D06-408F-8AEB-65B69F8CDE24}">
  <we:reference id="wa200005669" version="2.0.0.0" store="en-US" storeType="OMEX"/>
  <we:alternateReferences>
    <we:reference id="wa200005669" version="2.0.0.0" store="wa20000566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1039</TotalTime>
  <Words>114</Words>
  <Application>Microsoft Office PowerPoint</Application>
  <PresentationFormat>Widescreen</PresentationFormat>
  <Paragraphs>41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Barlow</vt:lpstr>
      <vt:lpstr>Calibri</vt:lpstr>
      <vt:lpstr>Calibri Light</vt:lpstr>
      <vt:lpstr>DIN Next LT Arabic</vt:lpstr>
      <vt:lpstr>gg sans</vt:lpstr>
      <vt:lpstr>inherit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Dxf Ibrahim</dc:creator>
  <cp:lastModifiedBy>musab .h</cp:lastModifiedBy>
  <cp:revision>7</cp:revision>
  <dcterms:created xsi:type="dcterms:W3CDTF">2023-10-17T00:38:49Z</dcterms:created>
  <dcterms:modified xsi:type="dcterms:W3CDTF">2024-09-12T09:47:06Z</dcterms:modified>
</cp:coreProperties>
</file>

<file path=docProps/thumbnail.jpeg>
</file>